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87" r:id="rId3"/>
    <p:sldId id="28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9" r:id="rId33"/>
    <p:sldId id="290" r:id="rId34"/>
    <p:sldId id="291" r:id="rId35"/>
    <p:sldId id="292" r:id="rId36"/>
    <p:sldId id="29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1" autoAdjust="0"/>
    <p:restoredTop sz="94660"/>
  </p:normalViewPr>
  <p:slideViewPr>
    <p:cSldViewPr snapToGrid="0">
      <p:cViewPr varScale="1">
        <p:scale>
          <a:sx n="82" d="100"/>
          <a:sy n="82" d="100"/>
        </p:scale>
        <p:origin x="74" y="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3A9B-EC50-4031-B009-F57463244DED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907B2-F5E1-484F-9521-FCF420908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33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3A9B-EC50-4031-B009-F57463244DED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907B2-F5E1-484F-9521-FCF420908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88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3A9B-EC50-4031-B009-F57463244DED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907B2-F5E1-484F-9521-FCF420908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972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3A9B-EC50-4031-B009-F57463244DED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907B2-F5E1-484F-9521-FCF420908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30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3A9B-EC50-4031-B009-F57463244DED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907B2-F5E1-484F-9521-FCF420908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412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3A9B-EC50-4031-B009-F57463244DED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907B2-F5E1-484F-9521-FCF420908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1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3A9B-EC50-4031-B009-F57463244DED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907B2-F5E1-484F-9521-FCF420908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50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3A9B-EC50-4031-B009-F57463244DED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907B2-F5E1-484F-9521-FCF420908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311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3A9B-EC50-4031-B009-F57463244DED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907B2-F5E1-484F-9521-FCF420908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115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3A9B-EC50-4031-B009-F57463244DED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907B2-F5E1-484F-9521-FCF420908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479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3A9B-EC50-4031-B009-F57463244DED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907B2-F5E1-484F-9521-FCF420908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881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CB3A9B-EC50-4031-B009-F57463244DED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5907B2-F5E1-484F-9521-FCF420908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116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dx.doi.org/10.1080/15700763.2015.104703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7916/d8-ddmv-y558" TargetMode="External"/><Relationship Id="rId2" Type="http://schemas.openxmlformats.org/officeDocument/2006/relationships/hyperlink" Target="http://www.tcrecord.org/Content.asp?ContentId=2227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crecord.org/Content.asp?ContentId=22277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7916/d8-dwbk-mt40" TargetMode="External"/><Relationship Id="rId4" Type="http://schemas.openxmlformats.org/officeDocument/2006/relationships/hyperlink" Target="http://www.tcrecord.org/Content.asp?ContentId=21677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134" y="88908"/>
            <a:ext cx="7900368" cy="6555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ORLA 6641: Advanced Topics in Research Methods and Design</a:t>
            </a:r>
          </a:p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April 13,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</a:p>
          <a:p>
            <a:endParaRPr lang="en-US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Today: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Latent Class Analysis (LCA)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Meg Duff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LCA and NYC schools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Bowers &amp;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Sprott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2012)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Boyce &amp; Bowers (2016)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Graves &amp; Bowers (2017)</a:t>
            </a:r>
            <a:endParaRPr lang="nb-NO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Vaval et al. (2019)</a:t>
            </a:r>
            <a:endParaRPr lang="nb-NO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Lanza &amp; Rhoades (2013)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Next week: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LCA focus group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Two weeks:</a:t>
            </a:r>
          </a:p>
          <a:p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Tufte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and how to present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clear and honest studies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Three &amp; Four weeks:</a:t>
            </a: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Final presentations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7DA8BB-9E46-411B-BB9A-221CD9068D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28" b="6690"/>
          <a:stretch/>
        </p:blipFill>
        <p:spPr bwMode="auto">
          <a:xfrm>
            <a:off x="6892119" y="2183238"/>
            <a:ext cx="5136107" cy="45223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2430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0" y="533400"/>
            <a:ext cx="5715000" cy="6233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676400" y="76200"/>
            <a:ext cx="8610600" cy="884238"/>
          </a:xfrm>
          <a:prstGeom prst="rect">
            <a:avLst/>
          </a:prstGeom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Latent Class Analysis Model for Dropout Typologies</a:t>
            </a:r>
            <a:endParaRPr lang="en-US" sz="2400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2759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 r="32734"/>
          <a:stretch>
            <a:fillRect/>
          </a:stretch>
        </p:blipFill>
        <p:spPr bwMode="auto">
          <a:xfrm>
            <a:off x="701838" y="1415144"/>
            <a:ext cx="11098276" cy="3254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2440063" y="228600"/>
            <a:ext cx="71096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Latent class analysis (LCA) results and fit indices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5326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990600"/>
            <a:ext cx="64008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676400" y="76200"/>
            <a:ext cx="8839200" cy="884238"/>
          </a:xfrm>
          <a:prstGeom prst="rect">
            <a:avLst/>
          </a:prstGeom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Responses of Three Typologies of Dropouts to Dichotomously Scaled Survey Items </a:t>
            </a:r>
            <a:endParaRPr lang="en-US" sz="2400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190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762000"/>
            <a:ext cx="8077200" cy="5923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676400" y="76200"/>
            <a:ext cx="8839200" cy="884238"/>
          </a:xfrm>
          <a:prstGeom prst="rect">
            <a:avLst/>
          </a:prstGeom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Distributions of Continuous Variables from the LCA Typologies</a:t>
            </a:r>
            <a:endParaRPr lang="en-US" sz="2400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6830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505778"/>
            <a:ext cx="7543800" cy="6276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676400" y="76200"/>
            <a:ext cx="8839200" cy="884238"/>
          </a:xfrm>
          <a:prstGeom prst="rect">
            <a:avLst/>
          </a:prstGeom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Distributions of Continuous Variables from the LCA Typologies</a:t>
            </a:r>
            <a:endParaRPr lang="en-US" sz="2400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3885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 l="16376" t="5842" r="16376" b="6631"/>
          <a:stretch>
            <a:fillRect/>
          </a:stretch>
        </p:blipFill>
        <p:spPr bwMode="auto">
          <a:xfrm>
            <a:off x="2438400" y="1219200"/>
            <a:ext cx="7536873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1752600" y="115670"/>
            <a:ext cx="8458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Percent responses to survey questions in 2006 about why the student dropped out of school, disaggregated by typology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438400" y="6367790"/>
            <a:ext cx="5334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Significant tests are Pearson chi-square: *</a:t>
            </a:r>
            <a:r>
              <a:rPr lang="en-US" sz="1100" i="1" dirty="0"/>
              <a:t>p</a:t>
            </a:r>
            <a:r>
              <a:rPr lang="en-US" sz="1100" dirty="0"/>
              <a:t> ≤ 0.05, **</a:t>
            </a:r>
            <a:r>
              <a:rPr lang="en-US" sz="1100" i="1" dirty="0"/>
              <a:t>p </a:t>
            </a:r>
            <a:r>
              <a:rPr lang="en-US" sz="1100" dirty="0"/>
              <a:t>≤ 0.01, ***</a:t>
            </a:r>
            <a:r>
              <a:rPr lang="en-US" sz="1100" i="1" dirty="0"/>
              <a:t>p</a:t>
            </a:r>
            <a:r>
              <a:rPr lang="en-US" sz="1100" dirty="0"/>
              <a:t> ≤ 0.001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23222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552"/>
          <a:stretch/>
        </p:blipFill>
        <p:spPr bwMode="auto">
          <a:xfrm>
            <a:off x="213039" y="718458"/>
            <a:ext cx="5513493" cy="485020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42"/>
          <a:stretch/>
        </p:blipFill>
        <p:spPr bwMode="auto">
          <a:xfrm>
            <a:off x="6003931" y="2424403"/>
            <a:ext cx="5773042" cy="37711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70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960438"/>
          </a:xfrm>
        </p:spPr>
        <p:txBody>
          <a:bodyPr/>
          <a:lstStyle/>
          <a:p>
            <a:r>
              <a:rPr lang="en-US" sz="3200" dirty="0"/>
              <a:t>Conclusions &amp; Future Work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990600"/>
            <a:ext cx="8229600" cy="54864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Conclusions:</a:t>
            </a:r>
          </a:p>
          <a:p>
            <a:pPr lvl="1"/>
            <a:r>
              <a:rPr lang="en-US" dirty="0" smtClean="0"/>
              <a:t>Identified three statistically significantly different dropout typologies: Quiet, Jaded, Involved</a:t>
            </a:r>
          </a:p>
          <a:p>
            <a:pPr lvl="1"/>
            <a:r>
              <a:rPr lang="en-US" dirty="0" smtClean="0"/>
              <a:t>Latent Class Analysis provides a rich description of the different typologies of student responses before they dropped out</a:t>
            </a:r>
          </a:p>
          <a:p>
            <a:pPr lvl="1"/>
            <a:r>
              <a:rPr lang="en-US" dirty="0" smtClean="0"/>
              <a:t>The 2006 follow-up survey validates the typology model</a:t>
            </a:r>
          </a:p>
          <a:p>
            <a:pPr lvl="1"/>
            <a:r>
              <a:rPr lang="en-US" dirty="0" smtClean="0"/>
              <a:t>Use of LCA with a nationally representative sample allowed us to appropriately model the student survey responses and identify three typologies as the best model fit, controlling for background variables</a:t>
            </a:r>
          </a:p>
          <a:p>
            <a:pPr lvl="1"/>
            <a:r>
              <a:rPr lang="en-US" dirty="0" smtClean="0"/>
              <a:t>Recommendations: Different dropout intervention strategies could be devised for the different type of student who drops out.</a:t>
            </a:r>
          </a:p>
          <a:p>
            <a:endParaRPr lang="en-US" dirty="0" smtClean="0"/>
          </a:p>
          <a:p>
            <a:r>
              <a:rPr lang="en-US" dirty="0" smtClean="0"/>
              <a:t>Future work</a:t>
            </a:r>
          </a:p>
          <a:p>
            <a:pPr lvl="1"/>
            <a:r>
              <a:rPr lang="en-US" dirty="0" smtClean="0"/>
              <a:t>Replicate using other datasets and contexts</a:t>
            </a:r>
          </a:p>
          <a:p>
            <a:pPr lvl="1"/>
            <a:r>
              <a:rPr lang="en-US" dirty="0" smtClean="0"/>
              <a:t>Qualitative analysis of the different typologies</a:t>
            </a:r>
          </a:p>
          <a:p>
            <a:pPr lvl="1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00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28800" y="228601"/>
            <a:ext cx="86106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Are there different types of principals who exit their jobs?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Boyce, J., Bowers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A.J.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(2016) Principal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turnover: Are there different types of principals who move from or leave their schools? A Latent Class Analysis of the 2007-08 Schools and Staffing Survey and the 2008-09 Principal Follow-up Survey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Leadership and Policy in Schools,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15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(3), p. 237-272.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http://dx.doi.org/10.1080/15700763.2015.1047033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28866" y="5396057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Jared Boyce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584947"/>
            <a:ext cx="1887912" cy="139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 descr="https://www.sri.com/sites/default/files/styles/node_main/public/bios/jared_boyce_mp_310x226.png?itok=tP3rfWp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338266"/>
            <a:ext cx="2590800" cy="188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46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6336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/>
                <a:cs typeface="Arial"/>
              </a:rPr>
              <a:t>Rates of Principal Turnover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12" name="Content Placeholder 5"/>
          <p:cNvSpPr>
            <a:spLocks noGrp="1"/>
          </p:cNvSpPr>
          <p:nvPr>
            <p:ph idx="1"/>
          </p:nvPr>
        </p:nvSpPr>
        <p:spPr>
          <a:xfrm>
            <a:off x="1981200" y="1013462"/>
            <a:ext cx="8229600" cy="5625516"/>
          </a:xfrm>
        </p:spPr>
        <p:txBody>
          <a:bodyPr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In 2008-09, 18% of principals exited their schools (“movers” and “leavers” combined)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Battle &amp; Gruber, 2010</a:t>
            </a:r>
            <a:endParaRPr lang="en-US" sz="1800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sz="600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Principal turnover rates are increasing</a:t>
            </a:r>
          </a:p>
          <a:p>
            <a:pPr lvl="1"/>
            <a:r>
              <a:rPr lang="en-US" sz="1800" dirty="0" err="1">
                <a:latin typeface="Arial"/>
                <a:cs typeface="Arial"/>
              </a:rPr>
              <a:t>DeAngelis</a:t>
            </a:r>
            <a:r>
              <a:rPr lang="en-US" sz="1800" dirty="0">
                <a:latin typeface="Arial"/>
                <a:cs typeface="Arial"/>
              </a:rPr>
              <a:t> &amp; White, 2011</a:t>
            </a:r>
          </a:p>
          <a:p>
            <a:pPr marL="0" indent="0">
              <a:buNone/>
            </a:pPr>
            <a:endParaRPr lang="en-US" sz="800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Some schools have had five principals in a ten-year period of time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Weinstein, </a:t>
            </a:r>
            <a:r>
              <a:rPr lang="en-US" sz="1800" dirty="0" err="1">
                <a:latin typeface="Arial"/>
                <a:cs typeface="Arial"/>
              </a:rPr>
              <a:t>Jacobowitz</a:t>
            </a:r>
            <a:r>
              <a:rPr lang="en-US" sz="1800" dirty="0">
                <a:latin typeface="Arial"/>
                <a:cs typeface="Arial"/>
              </a:rPr>
              <a:t>, Ely, Landon &amp; Schwartz, </a:t>
            </a:r>
            <a:r>
              <a:rPr lang="en-US" sz="1800" dirty="0">
                <a:latin typeface="Arial"/>
                <a:cs typeface="Arial"/>
              </a:rPr>
              <a:t>2009</a:t>
            </a:r>
          </a:p>
          <a:p>
            <a:pPr marL="0" indent="0">
              <a:buNone/>
            </a:pPr>
            <a:endParaRPr lang="en-US" sz="800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Supply and demand issues around hiring new principals</a:t>
            </a:r>
            <a:endParaRPr lang="en-US" dirty="0">
              <a:latin typeface="Arial"/>
              <a:cs typeface="Arial"/>
            </a:endParaRPr>
          </a:p>
          <a:p>
            <a:pPr lvl="1"/>
            <a:r>
              <a:rPr lang="en-US" sz="1800" dirty="0" err="1">
                <a:latin typeface="Arial"/>
                <a:cs typeface="Arial"/>
              </a:rPr>
              <a:t>DeAngelis</a:t>
            </a:r>
            <a:r>
              <a:rPr lang="en-US" sz="1800" dirty="0">
                <a:latin typeface="Arial"/>
                <a:cs typeface="Arial"/>
              </a:rPr>
              <a:t> &amp; O’Connor, 2012</a:t>
            </a:r>
          </a:p>
        </p:txBody>
      </p:sp>
    </p:spTree>
    <p:extLst>
      <p:ext uri="{BB962C8B-B14F-4D97-AF65-F5344CB8AC3E}">
        <p14:creationId xmlns:p14="http://schemas.microsoft.com/office/powerpoint/2010/main" val="167514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5605" y="74081"/>
            <a:ext cx="5211114" cy="861851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Final Presentations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807131" y="818081"/>
            <a:ext cx="5157787" cy="823912"/>
          </a:xfrm>
        </p:spPr>
        <p:txBody>
          <a:bodyPr/>
          <a:lstStyle/>
          <a:p>
            <a:pPr algn="ctr"/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May 4: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7131" y="1641993"/>
            <a:ext cx="5157787" cy="3684588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Aidi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Yi</a:t>
            </a:r>
          </a:p>
          <a:p>
            <a:pPr marL="0" indent="0" algn="ctr">
              <a:buNone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Rachel</a:t>
            </a:r>
          </a:p>
          <a:p>
            <a:pPr marL="0" indent="0" algn="ctr">
              <a:buNone/>
            </a:pP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Jingru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Zhongyuan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39543" y="818081"/>
            <a:ext cx="5183188" cy="823912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May 11: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39543" y="1641993"/>
            <a:ext cx="5183188" cy="368458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Alex</a:t>
            </a:r>
          </a:p>
          <a:p>
            <a:pPr marL="0" indent="0" algn="ctr">
              <a:buNone/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Soojin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Aki</a:t>
            </a:r>
          </a:p>
          <a:p>
            <a:pPr marL="0" indent="0" algn="ctr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Sarah</a:t>
            </a:r>
          </a:p>
          <a:p>
            <a:pPr marL="0" indent="0" algn="ctr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Leo</a:t>
            </a:r>
          </a:p>
          <a:p>
            <a:pPr marL="0" indent="0" algn="ctr">
              <a:buNone/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Lesheng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39159" y="4893907"/>
            <a:ext cx="9051517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See Canvas for Assignment, presentation details, and Exemplars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10-12 minute presentation (please practice)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2 minutes from class (1 -2 questions)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3 minutes from Bowers (1-2 questions)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45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6336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/>
                <a:cs typeface="Arial"/>
              </a:rPr>
              <a:t>Costs of Principal Turnover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12" name="Content Placeholder 5"/>
          <p:cNvSpPr>
            <a:spLocks noGrp="1"/>
          </p:cNvSpPr>
          <p:nvPr>
            <p:ph idx="1"/>
          </p:nvPr>
        </p:nvSpPr>
        <p:spPr>
          <a:xfrm>
            <a:off x="1981200" y="1013462"/>
            <a:ext cx="8229600" cy="5625516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Arial"/>
                <a:cs typeface="Arial"/>
              </a:rPr>
              <a:t>Negative impact on student achievement</a:t>
            </a:r>
          </a:p>
          <a:p>
            <a:pPr lvl="1"/>
            <a:r>
              <a:rPr lang="en-US" sz="1800" dirty="0" err="1">
                <a:latin typeface="Arial"/>
                <a:cs typeface="Arial"/>
              </a:rPr>
              <a:t>Béteille</a:t>
            </a:r>
            <a:r>
              <a:rPr lang="en-US" sz="1800" dirty="0">
                <a:latin typeface="Arial"/>
                <a:cs typeface="Arial"/>
              </a:rPr>
              <a:t>, </a:t>
            </a:r>
            <a:r>
              <a:rPr lang="en-US" sz="1800" dirty="0" err="1">
                <a:latin typeface="Arial"/>
                <a:cs typeface="Arial"/>
              </a:rPr>
              <a:t>Kalogrides</a:t>
            </a:r>
            <a:r>
              <a:rPr lang="en-US" sz="1800" dirty="0">
                <a:latin typeface="Arial"/>
                <a:cs typeface="Arial"/>
              </a:rPr>
              <a:t> &amp; Loeb, 2012; Miller, </a:t>
            </a:r>
            <a:r>
              <a:rPr lang="en-US" sz="1800" dirty="0">
                <a:latin typeface="Arial"/>
                <a:cs typeface="Arial"/>
              </a:rPr>
              <a:t>2013</a:t>
            </a:r>
            <a:endParaRPr lang="en-US" sz="1800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sz="600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Increase in teacher turnover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Fuller, Young &amp; Orr, 2007; Kearny, Valdez &amp; Garcia, 2012 </a:t>
            </a:r>
            <a:endParaRPr lang="en-US" sz="1800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sz="800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Negative impact on school climate</a:t>
            </a:r>
          </a:p>
          <a:p>
            <a:pPr lvl="1"/>
            <a:r>
              <a:rPr lang="en-US" sz="1800" dirty="0" err="1">
                <a:latin typeface="Arial"/>
                <a:cs typeface="Arial"/>
              </a:rPr>
              <a:t>Fauske</a:t>
            </a:r>
            <a:r>
              <a:rPr lang="en-US" sz="1800" dirty="0">
                <a:latin typeface="Arial"/>
                <a:cs typeface="Arial"/>
              </a:rPr>
              <a:t> &amp; Ogawa, 1987; </a:t>
            </a:r>
            <a:r>
              <a:rPr lang="en-US" sz="1800" dirty="0" err="1">
                <a:latin typeface="Arial"/>
                <a:cs typeface="Arial"/>
              </a:rPr>
              <a:t>Leithwood</a:t>
            </a:r>
            <a:r>
              <a:rPr lang="en-US" sz="1800" dirty="0">
                <a:latin typeface="Arial"/>
                <a:cs typeface="Arial"/>
              </a:rPr>
              <a:t>, Harris &amp; Hopkins, 2008 </a:t>
            </a:r>
          </a:p>
          <a:p>
            <a:pPr marL="0" indent="0">
              <a:buNone/>
            </a:pPr>
            <a:endParaRPr lang="en-US" sz="800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High resource costs</a:t>
            </a:r>
            <a:endParaRPr lang="en-US" dirty="0">
              <a:latin typeface="Arial"/>
              <a:cs typeface="Arial"/>
            </a:endParaRPr>
          </a:p>
          <a:p>
            <a:pPr lvl="1"/>
            <a:r>
              <a:rPr lang="en-US" sz="1800" dirty="0">
                <a:latin typeface="Arial"/>
                <a:cs typeface="Arial"/>
              </a:rPr>
              <a:t>School Leaders Network, 2014</a:t>
            </a:r>
          </a:p>
          <a:p>
            <a:pPr marL="0" indent="0">
              <a:buNone/>
            </a:pPr>
            <a:endParaRPr lang="en-US" sz="800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Schools with low-achieving, high-minority, low-SES students have higher principal turnover and larger negative impacts</a:t>
            </a:r>
          </a:p>
          <a:p>
            <a:pPr lvl="1"/>
            <a:r>
              <a:rPr lang="en-US" sz="1900" dirty="0">
                <a:latin typeface="Arial"/>
                <a:cs typeface="Arial"/>
              </a:rPr>
              <a:t>Branch, </a:t>
            </a:r>
            <a:r>
              <a:rPr lang="en-US" sz="1900" dirty="0" err="1">
                <a:latin typeface="Arial"/>
                <a:cs typeface="Arial"/>
              </a:rPr>
              <a:t>Hanushek</a:t>
            </a:r>
            <a:r>
              <a:rPr lang="en-US" sz="1900" dirty="0">
                <a:latin typeface="Arial"/>
                <a:cs typeface="Arial"/>
              </a:rPr>
              <a:t> &amp; </a:t>
            </a:r>
            <a:r>
              <a:rPr lang="en-US" sz="1900" dirty="0" err="1">
                <a:latin typeface="Arial"/>
                <a:cs typeface="Arial"/>
              </a:rPr>
              <a:t>Rivkin</a:t>
            </a:r>
            <a:r>
              <a:rPr lang="en-US" sz="1900" dirty="0">
                <a:latin typeface="Arial"/>
                <a:cs typeface="Arial"/>
              </a:rPr>
              <a:t>, 2012; Loeb, </a:t>
            </a:r>
            <a:r>
              <a:rPr lang="en-US" sz="1900" dirty="0" err="1">
                <a:latin typeface="Arial"/>
                <a:cs typeface="Arial"/>
              </a:rPr>
              <a:t>Kalogrides</a:t>
            </a:r>
            <a:r>
              <a:rPr lang="en-US" sz="1900" dirty="0">
                <a:latin typeface="Arial"/>
                <a:cs typeface="Arial"/>
              </a:rPr>
              <a:t> &amp; </a:t>
            </a:r>
            <a:r>
              <a:rPr lang="en-US" sz="1900" dirty="0" err="1">
                <a:latin typeface="Arial"/>
                <a:cs typeface="Arial"/>
              </a:rPr>
              <a:t>Horng</a:t>
            </a:r>
            <a:r>
              <a:rPr lang="en-US" sz="1900" dirty="0">
                <a:latin typeface="Arial"/>
                <a:cs typeface="Arial"/>
              </a:rPr>
              <a:t>, 2010 </a:t>
            </a:r>
          </a:p>
        </p:txBody>
      </p:sp>
    </p:spTree>
    <p:extLst>
      <p:ext uri="{BB962C8B-B14F-4D97-AF65-F5344CB8AC3E}">
        <p14:creationId xmlns:p14="http://schemas.microsoft.com/office/powerpoint/2010/main" val="282363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6336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/>
                <a:cs typeface="Arial"/>
              </a:rPr>
              <a:t>Factors Predicting Principal Turnover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Content Placeholder 5"/>
          <p:cNvSpPr>
            <a:spLocks noGrp="1"/>
          </p:cNvSpPr>
          <p:nvPr>
            <p:ph idx="1"/>
          </p:nvPr>
        </p:nvSpPr>
        <p:spPr>
          <a:xfrm>
            <a:off x="1981200" y="1013462"/>
            <a:ext cx="8229600" cy="5625516"/>
          </a:xfrm>
        </p:spPr>
        <p:txBody>
          <a:bodyPr>
            <a:normAutofit/>
          </a:bodyPr>
          <a:lstStyle/>
          <a:p>
            <a:r>
              <a:rPr lang="en-US" u="sng" dirty="0">
                <a:latin typeface="Arial"/>
                <a:cs typeface="Arial"/>
              </a:rPr>
              <a:t>Principal factors:</a:t>
            </a:r>
            <a:r>
              <a:rPr lang="en-US" dirty="0">
                <a:latin typeface="Arial"/>
                <a:cs typeface="Arial"/>
              </a:rPr>
              <a:t> gender, age, race/ethnicity, teaching experience, principal experience, leadership practices, influence, education</a:t>
            </a:r>
          </a:p>
          <a:p>
            <a:pPr marL="0" indent="0">
              <a:buNone/>
            </a:pPr>
            <a:endParaRPr lang="en-US" sz="600" dirty="0">
              <a:latin typeface="Arial"/>
              <a:cs typeface="Arial"/>
            </a:endParaRPr>
          </a:p>
          <a:p>
            <a:r>
              <a:rPr lang="en-US" u="sng" dirty="0">
                <a:latin typeface="Arial"/>
                <a:cs typeface="Arial"/>
              </a:rPr>
              <a:t>School factors:</a:t>
            </a:r>
            <a:r>
              <a:rPr lang="en-US" dirty="0">
                <a:latin typeface="Arial"/>
                <a:cs typeface="Arial"/>
              </a:rPr>
              <a:t> school size, student demographics, student SES, grade levels, school type, student achievement, </a:t>
            </a:r>
            <a:r>
              <a:rPr lang="en-US" dirty="0" err="1">
                <a:latin typeface="Arial"/>
                <a:cs typeface="Arial"/>
              </a:rPr>
              <a:t>urbanicity</a:t>
            </a:r>
            <a:endParaRPr lang="en-US" u="sng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sz="800" dirty="0">
              <a:latin typeface="Arial"/>
              <a:cs typeface="Arial"/>
            </a:endParaRPr>
          </a:p>
          <a:p>
            <a:r>
              <a:rPr lang="en-US" u="sng" dirty="0">
                <a:latin typeface="Arial"/>
                <a:cs typeface="Arial"/>
              </a:rPr>
              <a:t>Climate factors:</a:t>
            </a:r>
            <a:r>
              <a:rPr lang="en-US" dirty="0">
                <a:latin typeface="Arial"/>
                <a:cs typeface="Arial"/>
              </a:rPr>
              <a:t> positive relationships with teachers, school orderliness, student disrespect for teachers, parent participation</a:t>
            </a:r>
            <a:endParaRPr lang="en-US" sz="1800" dirty="0">
              <a:latin typeface="Arial"/>
              <a:cs typeface="Arial"/>
            </a:endParaRPr>
          </a:p>
          <a:p>
            <a:pPr lvl="1"/>
            <a:r>
              <a:rPr lang="de-DE" sz="1800" dirty="0" err="1">
                <a:latin typeface="Arial"/>
                <a:cs typeface="Arial"/>
              </a:rPr>
              <a:t>Akiba</a:t>
            </a:r>
            <a:r>
              <a:rPr lang="de-DE" sz="1800" dirty="0">
                <a:latin typeface="Arial"/>
                <a:cs typeface="Arial"/>
              </a:rPr>
              <a:t> &amp; Reichardt, 2004; Battle &amp; Gruber, 2010; </a:t>
            </a:r>
            <a:r>
              <a:rPr lang="de-DE" sz="1800" dirty="0">
                <a:latin typeface="Arial"/>
                <a:cs typeface="Arial"/>
              </a:rPr>
              <a:t>Cullen &amp; Mazzeo, 2008; Davis</a:t>
            </a:r>
            <a:r>
              <a:rPr lang="de-DE" sz="1800" dirty="0">
                <a:latin typeface="Arial"/>
                <a:cs typeface="Arial"/>
              </a:rPr>
              <a:t>, 1998; </a:t>
            </a:r>
            <a:r>
              <a:rPr lang="de-DE" sz="1800" dirty="0" err="1">
                <a:latin typeface="Arial"/>
                <a:cs typeface="Arial"/>
              </a:rPr>
              <a:t>DeAngelis</a:t>
            </a:r>
            <a:r>
              <a:rPr lang="de-DE" sz="1800" dirty="0">
                <a:latin typeface="Arial"/>
                <a:cs typeface="Arial"/>
              </a:rPr>
              <a:t> &amp; Young, 2011; </a:t>
            </a:r>
            <a:r>
              <a:rPr lang="de-DE" sz="1800" dirty="0" err="1">
                <a:latin typeface="Arial"/>
                <a:cs typeface="Arial"/>
              </a:rPr>
              <a:t>Lovely</a:t>
            </a:r>
            <a:r>
              <a:rPr lang="de-DE" sz="1800" dirty="0">
                <a:latin typeface="Arial"/>
                <a:cs typeface="Arial"/>
              </a:rPr>
              <a:t>, 2004; Papa Jr., </a:t>
            </a:r>
            <a:r>
              <a:rPr lang="de-DE" sz="1800" dirty="0">
                <a:latin typeface="Arial"/>
                <a:cs typeface="Arial"/>
              </a:rPr>
              <a:t>2007</a:t>
            </a:r>
            <a:r>
              <a:rPr lang="de-DE" sz="1800" dirty="0">
                <a:latin typeface="Arial"/>
                <a:cs typeface="Arial"/>
              </a:rPr>
              <a:t>; </a:t>
            </a:r>
            <a:r>
              <a:rPr lang="de-DE" sz="1800" dirty="0" err="1">
                <a:latin typeface="Arial"/>
                <a:cs typeface="Arial"/>
              </a:rPr>
              <a:t>Partlow</a:t>
            </a:r>
            <a:r>
              <a:rPr lang="de-DE" sz="1800" dirty="0">
                <a:latin typeface="Arial"/>
                <a:cs typeface="Arial"/>
              </a:rPr>
              <a:t> &amp; </a:t>
            </a:r>
            <a:r>
              <a:rPr lang="de-DE" sz="1800" dirty="0" err="1">
                <a:latin typeface="Arial"/>
                <a:cs typeface="Arial"/>
              </a:rPr>
              <a:t>Ridenour</a:t>
            </a:r>
            <a:r>
              <a:rPr lang="de-DE" sz="1800" dirty="0">
                <a:latin typeface="Arial"/>
                <a:cs typeface="Arial"/>
              </a:rPr>
              <a:t>, 2008; </a:t>
            </a:r>
            <a:r>
              <a:rPr lang="de-DE" sz="1800" dirty="0" err="1">
                <a:latin typeface="Arial"/>
                <a:cs typeface="Arial"/>
              </a:rPr>
              <a:t>Sheppard</a:t>
            </a:r>
            <a:r>
              <a:rPr lang="de-DE" sz="1800" dirty="0">
                <a:latin typeface="Arial"/>
                <a:cs typeface="Arial"/>
              </a:rPr>
              <a:t>, 2010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652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6336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/>
                <a:cs typeface="Arial"/>
              </a:rPr>
              <a:t>Conceptual Framework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12" name="Content Placeholder 5"/>
          <p:cNvSpPr>
            <a:spLocks noGrp="1"/>
          </p:cNvSpPr>
          <p:nvPr>
            <p:ph idx="1"/>
          </p:nvPr>
        </p:nvSpPr>
        <p:spPr>
          <a:xfrm>
            <a:off x="1981200" y="1013462"/>
            <a:ext cx="8229600" cy="5625516"/>
          </a:xfrm>
        </p:spPr>
        <p:txBody>
          <a:bodyPr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Quantitative research and most qualitative research into principal turnover has consistently treated exiting principals as a single group.</a:t>
            </a:r>
          </a:p>
          <a:p>
            <a:pPr marL="0" indent="0">
              <a:buNone/>
            </a:pPr>
            <a:endParaRPr lang="en-US" sz="800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Some qualitative research suggests that there are (at least) two groups of principals who exit their schools.</a:t>
            </a:r>
            <a:r>
              <a:rPr lang="en-US" sz="1800" dirty="0">
                <a:latin typeface="Arial"/>
                <a:cs typeface="Arial"/>
              </a:rPr>
              <a:t> </a:t>
            </a:r>
          </a:p>
          <a:p>
            <a:pPr marL="0" indent="0">
              <a:buNone/>
            </a:pPr>
            <a:endParaRPr lang="en-US" sz="800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Johnson (2005): </a:t>
            </a:r>
            <a:r>
              <a:rPr lang="en-US" i="1" dirty="0">
                <a:latin typeface="Arial"/>
                <a:cs typeface="Arial"/>
              </a:rPr>
              <a:t>satisfied</a:t>
            </a:r>
            <a:r>
              <a:rPr lang="en-US" dirty="0">
                <a:latin typeface="Arial"/>
                <a:cs typeface="Arial"/>
              </a:rPr>
              <a:t> vs. </a:t>
            </a:r>
            <a:r>
              <a:rPr lang="en-US" i="1" dirty="0">
                <a:latin typeface="Arial"/>
                <a:cs typeface="Arial"/>
              </a:rPr>
              <a:t>unsatisfied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exiters</a:t>
            </a:r>
            <a:endParaRPr lang="en-US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sz="800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Farley</a:t>
            </a:r>
            <a:r>
              <a:rPr lang="en-US" dirty="0">
                <a:latin typeface="Arial"/>
                <a:cs typeface="Arial"/>
              </a:rPr>
              <a:t>-Ripple, </a:t>
            </a:r>
            <a:r>
              <a:rPr lang="en-US" dirty="0" err="1">
                <a:latin typeface="Arial"/>
                <a:cs typeface="Arial"/>
              </a:rPr>
              <a:t>Raffel</a:t>
            </a:r>
            <a:r>
              <a:rPr lang="en-US" dirty="0">
                <a:latin typeface="Arial"/>
                <a:cs typeface="Arial"/>
              </a:rPr>
              <a:t> &amp; Welch (2012)</a:t>
            </a:r>
            <a:r>
              <a:rPr lang="en-US" dirty="0">
                <a:latin typeface="Arial"/>
                <a:cs typeface="Arial"/>
              </a:rPr>
              <a:t>: some principals are </a:t>
            </a:r>
            <a:r>
              <a:rPr lang="en-US" i="1" dirty="0">
                <a:latin typeface="Arial"/>
                <a:cs typeface="Arial"/>
              </a:rPr>
              <a:t>pulled </a:t>
            </a:r>
            <a:r>
              <a:rPr lang="en-US" dirty="0">
                <a:latin typeface="Arial"/>
                <a:cs typeface="Arial"/>
              </a:rPr>
              <a:t>out vs. some principals are </a:t>
            </a:r>
            <a:r>
              <a:rPr lang="en-US" i="1" dirty="0">
                <a:latin typeface="Arial"/>
                <a:cs typeface="Arial"/>
              </a:rPr>
              <a:t>pushed </a:t>
            </a:r>
            <a:r>
              <a:rPr lang="en-US" dirty="0">
                <a:latin typeface="Arial"/>
                <a:cs typeface="Arial"/>
              </a:rPr>
              <a:t>out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92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64008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/>
                <a:cs typeface="Arial"/>
              </a:rPr>
              <a:t>Methods and Sample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81200" y="1014984"/>
            <a:ext cx="8229600" cy="5603256"/>
          </a:xfrm>
        </p:spPr>
        <p:txBody>
          <a:bodyPr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2007-</a:t>
            </a:r>
            <a:r>
              <a:rPr lang="en-US" dirty="0">
                <a:latin typeface="Arial"/>
                <a:cs typeface="Arial"/>
              </a:rPr>
              <a:t>08 Schools and Staffing Survey (SASS)</a:t>
            </a:r>
          </a:p>
          <a:p>
            <a:pPr lvl="1"/>
            <a:r>
              <a:rPr lang="en-US" dirty="0">
                <a:latin typeface="Arial"/>
                <a:cs typeface="Arial"/>
              </a:rPr>
              <a:t>National Center for Education Statistics (NCES)</a:t>
            </a:r>
          </a:p>
          <a:p>
            <a:pPr lvl="1"/>
            <a:r>
              <a:rPr lang="en-US" dirty="0">
                <a:latin typeface="Arial"/>
                <a:cs typeface="Arial"/>
              </a:rPr>
              <a:t>Seven administrations: 87-88, 90-91, 93-94, 99-00, 03-04, 07-08, 11-12</a:t>
            </a:r>
          </a:p>
          <a:p>
            <a:pPr lvl="1"/>
            <a:r>
              <a:rPr lang="en-US" dirty="0">
                <a:latin typeface="Arial"/>
                <a:cs typeface="Arial"/>
              </a:rPr>
              <a:t>Generalizable </a:t>
            </a:r>
            <a:r>
              <a:rPr lang="en-US" dirty="0">
                <a:latin typeface="Arial"/>
                <a:cs typeface="Arial"/>
              </a:rPr>
              <a:t>at state and national levels</a:t>
            </a:r>
          </a:p>
          <a:p>
            <a:endParaRPr lang="en-US" sz="800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2008</a:t>
            </a:r>
            <a:r>
              <a:rPr lang="en-US" dirty="0">
                <a:latin typeface="Arial"/>
                <a:cs typeface="Arial"/>
              </a:rPr>
              <a:t>-</a:t>
            </a:r>
            <a:r>
              <a:rPr lang="en-US" dirty="0">
                <a:latin typeface="Arial"/>
                <a:cs typeface="Arial"/>
              </a:rPr>
              <a:t>09 Principal Follow-up Survey (PFS)</a:t>
            </a:r>
            <a:endParaRPr lang="en-US" dirty="0" smtClean="0">
              <a:latin typeface="Arial"/>
              <a:cs typeface="Arial"/>
            </a:endParaRPr>
          </a:p>
          <a:p>
            <a:pPr lvl="1"/>
            <a:r>
              <a:rPr lang="en-US" dirty="0">
                <a:latin typeface="Arial"/>
                <a:cs typeface="Arial"/>
              </a:rPr>
              <a:t>Companion instrument to SASS</a:t>
            </a:r>
            <a:endParaRPr lang="en-US" dirty="0">
              <a:latin typeface="Arial"/>
              <a:cs typeface="Arial"/>
            </a:endParaRPr>
          </a:p>
          <a:p>
            <a:pPr lvl="1"/>
            <a:r>
              <a:rPr lang="en-US" dirty="0">
                <a:latin typeface="Arial"/>
                <a:cs typeface="Arial"/>
              </a:rPr>
              <a:t>Measures principal turnover behaviors, not intent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565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64008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/>
                <a:cs typeface="Arial"/>
              </a:rPr>
              <a:t>Methods and Sample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81200" y="1005426"/>
            <a:ext cx="8229600" cy="5304015"/>
          </a:xfrm>
        </p:spPr>
        <p:txBody>
          <a:bodyPr>
            <a:noAutofit/>
          </a:bodyPr>
          <a:lstStyle/>
          <a:p>
            <a:r>
              <a:rPr lang="en-US" dirty="0">
                <a:latin typeface="Arial"/>
                <a:cs typeface="Arial"/>
              </a:rPr>
              <a:t>Latent Class Analysis (LCA)</a:t>
            </a:r>
          </a:p>
          <a:p>
            <a:pPr lvl="1"/>
            <a:r>
              <a:rPr lang="pl-PL" sz="1800" dirty="0">
                <a:latin typeface="Arial"/>
                <a:cs typeface="Arial"/>
              </a:rPr>
              <a:t>Jung &amp; </a:t>
            </a:r>
            <a:r>
              <a:rPr lang="pl-PL" sz="1800" dirty="0" err="1">
                <a:latin typeface="Arial"/>
                <a:cs typeface="Arial"/>
              </a:rPr>
              <a:t>Wickrama</a:t>
            </a:r>
            <a:r>
              <a:rPr lang="pl-PL" sz="1800" dirty="0">
                <a:latin typeface="Arial"/>
                <a:cs typeface="Arial"/>
              </a:rPr>
              <a:t>, 2008; </a:t>
            </a:r>
            <a:r>
              <a:rPr lang="pl-PL" sz="1800" dirty="0" err="1">
                <a:latin typeface="Arial"/>
                <a:cs typeface="Arial"/>
              </a:rPr>
              <a:t>Masyn</a:t>
            </a:r>
            <a:r>
              <a:rPr lang="pl-PL" sz="1800" dirty="0">
                <a:latin typeface="Arial"/>
                <a:cs typeface="Arial"/>
              </a:rPr>
              <a:t>, 2003; </a:t>
            </a:r>
            <a:r>
              <a:rPr lang="pl-PL" sz="1800" dirty="0" err="1">
                <a:latin typeface="Arial"/>
                <a:cs typeface="Arial"/>
              </a:rPr>
              <a:t>Muthén</a:t>
            </a:r>
            <a:r>
              <a:rPr lang="pl-PL" sz="1800" dirty="0">
                <a:latin typeface="Arial"/>
                <a:cs typeface="Arial"/>
              </a:rPr>
              <a:t>, 2002, 2004; </a:t>
            </a:r>
            <a:r>
              <a:rPr lang="pl-PL" sz="1800" dirty="0" err="1">
                <a:latin typeface="Arial"/>
                <a:cs typeface="Arial"/>
              </a:rPr>
              <a:t>Muthén</a:t>
            </a:r>
            <a:r>
              <a:rPr lang="pl-PL" sz="1800" dirty="0">
                <a:latin typeface="Arial"/>
                <a:cs typeface="Arial"/>
              </a:rPr>
              <a:t> &amp; </a:t>
            </a:r>
            <a:r>
              <a:rPr lang="pl-PL" sz="1800" dirty="0" err="1">
                <a:latin typeface="Arial"/>
                <a:cs typeface="Arial"/>
              </a:rPr>
              <a:t>Asparouhov</a:t>
            </a:r>
            <a:r>
              <a:rPr lang="pl-PL" sz="1800" dirty="0">
                <a:latin typeface="Arial"/>
                <a:cs typeface="Arial"/>
              </a:rPr>
              <a:t>, 2002, 2008; </a:t>
            </a:r>
            <a:r>
              <a:rPr lang="pl-PL" sz="1800" dirty="0" err="1">
                <a:latin typeface="Arial"/>
                <a:cs typeface="Arial"/>
              </a:rPr>
              <a:t>Samuelsen</a:t>
            </a:r>
            <a:r>
              <a:rPr lang="pl-PL" sz="1800" dirty="0">
                <a:latin typeface="Arial"/>
                <a:cs typeface="Arial"/>
              </a:rPr>
              <a:t> &amp; </a:t>
            </a:r>
            <a:r>
              <a:rPr lang="pl-PL" sz="1800" dirty="0" err="1">
                <a:latin typeface="Arial"/>
                <a:cs typeface="Arial"/>
              </a:rPr>
              <a:t>Raczynski</a:t>
            </a:r>
            <a:r>
              <a:rPr lang="pl-PL" sz="1800" dirty="0">
                <a:latin typeface="Arial"/>
                <a:cs typeface="Arial"/>
              </a:rPr>
              <a:t>, </a:t>
            </a:r>
            <a:r>
              <a:rPr lang="pl-PL" sz="1800" dirty="0">
                <a:latin typeface="Arial"/>
                <a:cs typeface="Arial"/>
              </a:rPr>
              <a:t>2013</a:t>
            </a:r>
          </a:p>
          <a:p>
            <a:pPr marL="0" indent="0">
              <a:buNone/>
            </a:pPr>
            <a:endParaRPr lang="en-US" sz="800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LCA looks at a set of “indicator variables” and calculates the extent to which the data are better explained by </a:t>
            </a:r>
            <a:r>
              <a:rPr lang="en-US" i="1" dirty="0">
                <a:latin typeface="Arial"/>
                <a:cs typeface="Arial"/>
              </a:rPr>
              <a:t>k-1</a:t>
            </a:r>
            <a:r>
              <a:rPr lang="en-US" dirty="0">
                <a:latin typeface="Arial"/>
                <a:cs typeface="Arial"/>
              </a:rPr>
              <a:t> classes (subgroups) in the sample or by </a:t>
            </a:r>
            <a:r>
              <a:rPr lang="en-US" i="1" dirty="0">
                <a:latin typeface="Arial"/>
                <a:cs typeface="Arial"/>
              </a:rPr>
              <a:t>k</a:t>
            </a:r>
            <a:r>
              <a:rPr lang="en-US" dirty="0">
                <a:latin typeface="Arial"/>
                <a:cs typeface="Arial"/>
              </a:rPr>
              <a:t> classes in the sample.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347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64008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/>
                <a:cs typeface="Arial"/>
              </a:rPr>
              <a:t>Methods and Sample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81200" y="1005426"/>
            <a:ext cx="8229600" cy="5304015"/>
          </a:xfrm>
        </p:spPr>
        <p:txBody>
          <a:bodyPr>
            <a:noAutofit/>
          </a:bodyPr>
          <a:lstStyle/>
          <a:p>
            <a:r>
              <a:rPr lang="en-US" dirty="0">
                <a:latin typeface="Arial"/>
                <a:cs typeface="Arial"/>
              </a:rPr>
              <a:t>7,460 principals were in the PFS dataset</a:t>
            </a:r>
          </a:p>
          <a:p>
            <a:r>
              <a:rPr lang="en-US" i="1" dirty="0">
                <a:latin typeface="Arial"/>
                <a:cs typeface="Arial"/>
              </a:rPr>
              <a:t>n </a:t>
            </a:r>
            <a:r>
              <a:rPr lang="en-US" dirty="0">
                <a:latin typeface="Arial"/>
                <a:cs typeface="Arial"/>
              </a:rPr>
              <a:t>= 1,470 who exited (&lt;1% missing)</a:t>
            </a:r>
          </a:p>
          <a:p>
            <a:pPr marL="0" indent="0">
              <a:buNone/>
            </a:pPr>
            <a:endParaRPr lang="en-US" sz="800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18 dichotomized indicator variables (0% missing)</a:t>
            </a:r>
          </a:p>
          <a:p>
            <a:pPr lvl="1"/>
            <a:r>
              <a:rPr lang="en-US" dirty="0">
                <a:latin typeface="Arial"/>
                <a:cs typeface="Arial"/>
              </a:rPr>
              <a:t>Self-perceptions of leadership influence</a:t>
            </a:r>
          </a:p>
          <a:p>
            <a:pPr lvl="1"/>
            <a:r>
              <a:rPr lang="en-US" dirty="0">
                <a:latin typeface="Arial"/>
                <a:cs typeface="Arial"/>
              </a:rPr>
              <a:t>Perceived frequency of school climate problems</a:t>
            </a:r>
          </a:p>
          <a:p>
            <a:pPr lvl="1"/>
            <a:r>
              <a:rPr lang="en-US" dirty="0">
                <a:latin typeface="Arial"/>
                <a:cs typeface="Arial"/>
              </a:rPr>
              <a:t>Principal attitudes</a:t>
            </a:r>
          </a:p>
          <a:p>
            <a:pPr lvl="1"/>
            <a:r>
              <a:rPr lang="en-US" dirty="0">
                <a:latin typeface="Arial"/>
                <a:cs typeface="Arial"/>
              </a:rPr>
              <a:t>Salary disposition</a:t>
            </a:r>
          </a:p>
          <a:p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863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86000" y="152398"/>
            <a:ext cx="7696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Latent Class Analysis of the 2007-08 Schools and Staffing Survey (SASS) and 2008-09 Principal Follow-up Survey (PFS)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900" y="990601"/>
            <a:ext cx="5943600" cy="5091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90801" y="6081713"/>
            <a:ext cx="74126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Nationally generalizable sample of n=1,470 Principals who exited their positions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73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" r="6428"/>
          <a:stretch/>
        </p:blipFill>
        <p:spPr bwMode="auto">
          <a:xfrm>
            <a:off x="351686" y="650004"/>
            <a:ext cx="11547197" cy="4150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043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025" y="914401"/>
            <a:ext cx="5949950" cy="5840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2362200" y="152397"/>
            <a:ext cx="7696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Latent Class Analysis of the 2007-08 Schools and Staffing Survey (SASS) and 2008-09 Principal Follow-up Survey (PFS)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61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12785"/>
            <a:ext cx="8534400" cy="6315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004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7DA8BB-9E46-411B-BB9A-221CD9068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830" y="174702"/>
            <a:ext cx="7543800" cy="63549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568593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" t="7703" r="5948"/>
          <a:stretch/>
        </p:blipFill>
        <p:spPr bwMode="auto">
          <a:xfrm>
            <a:off x="788348" y="551591"/>
            <a:ext cx="10348111" cy="2966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576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"/>
          <a:stretch/>
        </p:blipFill>
        <p:spPr bwMode="auto">
          <a:xfrm>
            <a:off x="3581400" y="76200"/>
            <a:ext cx="5195888" cy="6679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306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1000" y="228600"/>
            <a:ext cx="113538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Toward a Typology of Technology-Using Teachers in the “New Digital Divide”: A Latent Class Analysis (LCA) of the NCES Fast Response Survey System Teachers’ Use of Educational Technology in U.S. Public Schools, 2009 (FRSS 95)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Graves, K.E.,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Bowers, A.J.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(2018) Toward a Typology of Technology-Using Teachers in the “New Digital Divide”: A Latent Class Analysis (LCA) of the NCES Fast Response Survey System Teachers’ Use of Educational Technology in U.S. Public Schools, 2009 (FRSS 95)</a:t>
            </a:r>
          </a:p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Teachers College Record,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120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(8),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www.tcrecord.org/Content.asp?ContentId=22277</a:t>
            </a:r>
            <a:endParaRPr lang="en-US" dirty="0" smtClean="0"/>
          </a:p>
          <a:p>
            <a:r>
              <a:rPr lang="en-US" dirty="0" smtClean="0"/>
              <a:t>Open Access Version: </a:t>
            </a:r>
            <a:r>
              <a:rPr lang="en-US" dirty="0" smtClean="0">
                <a:hlinkClick r:id="rId3"/>
              </a:rPr>
              <a:t>https://doi.org/10.7916/d8-ddmv-y558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75048" y="624840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Kenny Graves</a:t>
            </a: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7" b="33427"/>
          <a:stretch/>
        </p:blipFill>
        <p:spPr bwMode="auto">
          <a:xfrm>
            <a:off x="7391401" y="3581401"/>
            <a:ext cx="2813901" cy="2583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6952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24" y="381000"/>
            <a:ext cx="29241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1" y="152400"/>
            <a:ext cx="5915025" cy="6241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667000" y="6398858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http://www.tcrecord.org/Content.asp?ContentId=22277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482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28600"/>
            <a:ext cx="8982075" cy="6387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7388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"/>
          <a:stretch/>
        </p:blipFill>
        <p:spPr bwMode="auto">
          <a:xfrm>
            <a:off x="1905000" y="228600"/>
            <a:ext cx="7743825" cy="6425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21983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85800"/>
            <a:ext cx="11640116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3932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1"/>
          <a:stretch/>
        </p:blipFill>
        <p:spPr bwMode="auto">
          <a:xfrm>
            <a:off x="5630174" y="-11502"/>
            <a:ext cx="5049329" cy="675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371601"/>
            <a:ext cx="3886200" cy="3129931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637489" y="5912901"/>
            <a:ext cx="388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Bowers, A.J., Blitz, M., </a:t>
            </a:r>
            <a:r>
              <a:rPr lang="en-US" sz="800" dirty="0" err="1"/>
              <a:t>Modeste</a:t>
            </a:r>
            <a:r>
              <a:rPr lang="en-US" sz="800" dirty="0"/>
              <a:t>, M., Salisbury, J., Halverson, R. (2017) </a:t>
            </a:r>
            <a:r>
              <a:rPr lang="en-US" sz="800" dirty="0"/>
              <a:t>Is There a Typology of Teacher and Leader Responders to CALL, and Do They Cluster in Different Types of Schools? A Two-Level Latent Class Analysis of CALL Survey Data. Teachers College Record, 119(4) </a:t>
            </a:r>
            <a:r>
              <a:rPr lang="en-US" sz="800" dirty="0">
                <a:hlinkClick r:id="rId4"/>
              </a:rPr>
              <a:t>http://www.tcrecord.org/Content.asp?ContentId=21677</a:t>
            </a:r>
            <a:endParaRPr lang="en-US" sz="800" dirty="0"/>
          </a:p>
          <a:p>
            <a:r>
              <a:rPr lang="en-US" sz="800" dirty="0"/>
              <a:t>Open Access: </a:t>
            </a:r>
            <a:r>
              <a:rPr lang="en-US" sz="800" dirty="0">
                <a:hlinkClick r:id="rId5"/>
              </a:rPr>
              <a:t>https://doi.org/10.7916/d8-dwbk-mt40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536066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81200" y="533401"/>
            <a:ext cx="8305800" cy="1470025"/>
          </a:xfrm>
        </p:spPr>
        <p:txBody>
          <a:bodyPr/>
          <a:lstStyle/>
          <a:p>
            <a:r>
              <a:rPr lang="en-US" sz="2800" b="1" dirty="0"/>
              <a:t>Why 10</a:t>
            </a:r>
            <a:r>
              <a:rPr lang="en-US" sz="2800" b="1" baseline="30000" dirty="0"/>
              <a:t>th</a:t>
            </a:r>
            <a:r>
              <a:rPr lang="en-US" sz="2800" b="1" dirty="0"/>
              <a:t> Graders Drop Out of High School: A Latent Class Analysis of a Dropout Typology</a:t>
            </a:r>
            <a:endParaRPr lang="en-US" sz="2800" b="1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2286000"/>
            <a:ext cx="6400800" cy="1752600"/>
          </a:xfrm>
        </p:spPr>
        <p:txBody>
          <a:bodyPr/>
          <a:lstStyle/>
          <a:p>
            <a:r>
              <a:rPr lang="en-US" sz="2800" dirty="0"/>
              <a:t>Alex J. </a:t>
            </a:r>
            <a:r>
              <a:rPr lang="en-US" sz="2800" dirty="0"/>
              <a:t>Bowers</a:t>
            </a:r>
          </a:p>
          <a:p>
            <a:r>
              <a:rPr lang="en-US" sz="2800" dirty="0"/>
              <a:t>Ryan Sprott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0130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632" y="76199"/>
            <a:ext cx="8229600" cy="884238"/>
          </a:xfrm>
        </p:spPr>
        <p:txBody>
          <a:bodyPr/>
          <a:lstStyle/>
          <a:p>
            <a:r>
              <a:rPr lang="en-US" sz="3200" dirty="0"/>
              <a:t>Background &amp; Purpose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032" y="1219199"/>
            <a:ext cx="8686800" cy="54864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Dropping out of school has historically been viewed as a single monolithic category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Emerging research indicates that there are multiple different “types” of dropouts*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However, much of the past research has been based on qualitatively derived categories, or non-inferential statistics, such as cluster analysis.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The purpose of this study is to examine the different typologies of high school dropouts from a large nationally representative sample using latent class analysis (LCA)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* </a:t>
            </a:r>
            <a:r>
              <a:rPr lang="en-US" i="1" dirty="0" smtClean="0"/>
              <a:t>Bowers (2010), </a:t>
            </a:r>
            <a:r>
              <a:rPr lang="en-US" i="1" dirty="0" err="1" smtClean="0"/>
              <a:t>Janosz</a:t>
            </a:r>
            <a:r>
              <a:rPr lang="en-US" i="1" dirty="0" smtClean="0"/>
              <a:t> et al. (2000), </a:t>
            </a:r>
            <a:r>
              <a:rPr lang="en-US" i="1" dirty="0" err="1" smtClean="0"/>
              <a:t>Kronick</a:t>
            </a:r>
            <a:r>
              <a:rPr lang="en-US" i="1" dirty="0" smtClean="0"/>
              <a:t> &amp; Hargis (1989), </a:t>
            </a:r>
            <a:r>
              <a:rPr lang="en-US" i="1" dirty="0" err="1" smtClean="0"/>
              <a:t>Lessard</a:t>
            </a:r>
            <a:r>
              <a:rPr lang="en-US" i="1" dirty="0" smtClean="0"/>
              <a:t> et al. (2008), Fortin et al. (2006), </a:t>
            </a:r>
            <a:r>
              <a:rPr lang="en-US" i="1" dirty="0" err="1" smtClean="0"/>
              <a:t>Menzer</a:t>
            </a:r>
            <a:r>
              <a:rPr lang="en-US" i="1" dirty="0" smtClean="0"/>
              <a:t> &amp; </a:t>
            </a:r>
            <a:r>
              <a:rPr lang="en-US" i="1" dirty="0" err="1" smtClean="0"/>
              <a:t>Hampel</a:t>
            </a:r>
            <a:r>
              <a:rPr lang="en-US" i="1" dirty="0" smtClean="0"/>
              <a:t> (2009)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80377" y="6550223"/>
            <a:ext cx="2111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3">
                    <a:lumMod val="50000"/>
                  </a:schemeClr>
                </a:solidFill>
              </a:rPr>
              <a:t>Alex Bowers, (2011) AERA</a:t>
            </a:r>
            <a:endParaRPr lang="en-US" sz="1400" b="1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77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r="24555"/>
          <a:stretch>
            <a:fillRect/>
          </a:stretch>
        </p:blipFill>
        <p:spPr bwMode="auto">
          <a:xfrm>
            <a:off x="292359" y="1588440"/>
            <a:ext cx="8386138" cy="354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292359" y="335902"/>
            <a:ext cx="8153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Overview of past dropout typology categories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2725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5856"/>
            <a:ext cx="10515600" cy="1325563"/>
          </a:xfrm>
        </p:spPr>
        <p:txBody>
          <a:bodyPr/>
          <a:lstStyle/>
          <a:p>
            <a:r>
              <a:rPr lang="en-US" dirty="0" smtClean="0"/>
              <a:t>Research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380932"/>
            <a:ext cx="8610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How many dropout typologies are significantly different from each other?</a:t>
            </a:r>
          </a:p>
          <a:p>
            <a:endParaRPr lang="en-US" dirty="0" smtClean="0"/>
          </a:p>
          <a:p>
            <a:r>
              <a:rPr lang="en-US" dirty="0" smtClean="0"/>
              <a:t>What are the specific characteristics that identify the different typologies of dropouts?</a:t>
            </a:r>
          </a:p>
          <a:p>
            <a:endParaRPr lang="en-US" dirty="0" smtClean="0"/>
          </a:p>
          <a:p>
            <a:r>
              <a:rPr lang="en-US" dirty="0" smtClean="0"/>
              <a:t>After dropping out, what do students report are the reasons that they dropped out two years later, and to what extent are these reasons associated with the different typologies?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858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1" y="117864"/>
            <a:ext cx="10515600" cy="1325563"/>
          </a:xfrm>
        </p:spPr>
        <p:txBody>
          <a:bodyPr/>
          <a:lstStyle/>
          <a:p>
            <a:r>
              <a:rPr lang="en-US" sz="3600" dirty="0"/>
              <a:t>Sample &amp; Method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0951" y="1048139"/>
            <a:ext cx="8229600" cy="5029200"/>
          </a:xfrm>
        </p:spPr>
        <p:txBody>
          <a:bodyPr>
            <a:normAutofit/>
          </a:bodyPr>
          <a:lstStyle/>
          <a:p>
            <a:r>
              <a:rPr lang="en-US" dirty="0" smtClean="0"/>
              <a:t>Sample: Education Longitudinal Survey of 2002 (ELS:2002)</a:t>
            </a:r>
          </a:p>
          <a:p>
            <a:pPr lvl="1"/>
            <a:r>
              <a:rPr lang="en-US" dirty="0" smtClean="0"/>
              <a:t>Survey of about 15,400 students in grade 10 in 2002 across about 750 high schools</a:t>
            </a:r>
          </a:p>
          <a:p>
            <a:pPr lvl="1"/>
            <a:r>
              <a:rPr lang="en-US" dirty="0" smtClean="0"/>
              <a:t>Sample: n=1,470 students with evidence of a dropout episode prior to high school graduation.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Method: Latent Class Analysis (LCA)</a:t>
            </a:r>
          </a:p>
          <a:p>
            <a:pPr lvl="1"/>
            <a:r>
              <a:rPr lang="en-US" dirty="0" smtClean="0"/>
              <a:t>LCA using multi-</a:t>
            </a:r>
            <a:r>
              <a:rPr lang="en-US" dirty="0" err="1" smtClean="0"/>
              <a:t>nomial</a:t>
            </a:r>
            <a:r>
              <a:rPr lang="en-US" dirty="0" smtClean="0"/>
              <a:t> logistic regression within a structural equation mixture model (SEM)</a:t>
            </a:r>
          </a:p>
          <a:p>
            <a:pPr lvl="1"/>
            <a:r>
              <a:rPr lang="en-US" dirty="0" smtClean="0"/>
              <a:t>LCA identifies the extent to which a distribution of survey responses fit to one distribution or multiple distributions (typologies)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14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1480</Words>
  <Application>Microsoft Office PowerPoint</Application>
  <PresentationFormat>Widescreen</PresentationFormat>
  <Paragraphs>167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PowerPoint Presentation</vt:lpstr>
      <vt:lpstr>Final Presentations</vt:lpstr>
      <vt:lpstr>PowerPoint Presentation</vt:lpstr>
      <vt:lpstr>PowerPoint Presentation</vt:lpstr>
      <vt:lpstr>Why 10th Graders Drop Out of High School: A Latent Class Analysis of a Dropout Typology</vt:lpstr>
      <vt:lpstr>Background &amp; Purpose</vt:lpstr>
      <vt:lpstr>PowerPoint Presentation</vt:lpstr>
      <vt:lpstr>Research Questions</vt:lpstr>
      <vt:lpstr>Sample &amp; 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 &amp; Future Work</vt:lpstr>
      <vt:lpstr>PowerPoint Presentation</vt:lpstr>
      <vt:lpstr>Rates of Principal Turnover</vt:lpstr>
      <vt:lpstr>Costs of Principal Turnover</vt:lpstr>
      <vt:lpstr>Factors Predicting Principal Turnover</vt:lpstr>
      <vt:lpstr>Conceptual Framework</vt:lpstr>
      <vt:lpstr>Methods and Sample</vt:lpstr>
      <vt:lpstr>Methods and Sample</vt:lpstr>
      <vt:lpstr>Methods and Sample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AJB</dc:creator>
  <cp:lastModifiedBy>AJB</cp:lastModifiedBy>
  <cp:revision>9</cp:revision>
  <dcterms:created xsi:type="dcterms:W3CDTF">2020-04-13T14:15:40Z</dcterms:created>
  <dcterms:modified xsi:type="dcterms:W3CDTF">2020-04-13T14:37:42Z</dcterms:modified>
</cp:coreProperties>
</file>